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303" r:id="rId39"/>
    <p:sldId id="300" r:id="rId40"/>
    <p:sldId id="305" r:id="rId41"/>
    <p:sldId id="306" r:id="rId42"/>
    <p:sldId id="310" r:id="rId43"/>
    <p:sldId id="307" r:id="rId44"/>
    <p:sldId id="311" r:id="rId45"/>
    <p:sldId id="312" r:id="rId46"/>
    <p:sldId id="304" r:id="rId47"/>
    <p:sldId id="301" r:id="rId48"/>
    <p:sldId id="26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9" autoAdjust="0"/>
    <p:restoredTop sz="94660"/>
  </p:normalViewPr>
  <p:slideViewPr>
    <p:cSldViewPr snapToGrid="0">
      <p:cViewPr varScale="1">
        <p:scale>
          <a:sx n="90" d="100"/>
          <a:sy n="90" d="100"/>
        </p:scale>
        <p:origin x="232" y="64"/>
      </p:cViewPr>
      <p:guideLst/>
    </p:cSldViewPr>
  </p:slideViewPr>
  <p:notesTextViewPr>
    <p:cViewPr>
      <p:scale>
        <a:sx n="1" d="1"/>
        <a:sy n="1" d="1"/>
      </p:scale>
      <p:origin x="0" y="0"/>
    </p:cViewPr>
  </p:notesTextViewPr>
  <p:sorterViewPr>
    <p:cViewPr>
      <p:scale>
        <a:sx n="100" d="100"/>
        <a:sy n="100" d="100"/>
      </p:scale>
      <p:origin x="0" y="-27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55EE7403-0EAC-4803-9927-E275E748DDCA}" type="presOf" srcId="{66277334-E9DA-41DA-9E5D-89186B7FC8DB}" destId="{66BB3692-2092-4424-B767-88E49CA8A516}"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A71F5ABF-FB2F-459E-9CB3-7551D3900C12}" type="presOf" srcId="{6E6EBF2D-8D10-4A92-AF48-D1BB21D903BB}" destId="{F7CECDA7-71DE-4451-BCC7-0A240E29069B}"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3D739E62-BB0D-45DF-A8C4-C134146007AB}" type="presOf" srcId="{F3756C6B-4A2E-4DA4-9213-B76B0025ED2F}" destId="{CF9C966F-E936-4C8A-A9C2-932C17A7AA19}"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9CCE4BAB-E7EE-4D3B-8813-163C199968A2}" srcId="{BAC6AFF7-A459-42B5-93E4-407CA6FBB62E}" destId="{95DB96EA-B1D4-4B7F-9D74-7487AC75635E}" srcOrd="5" destOrd="0" parTransId="{9C8AF51B-A3DF-4A23-A282-E796E3AC5DB4}" sibTransId="{E09634DC-42D8-41AF-9979-F10DEBB5369D}"/>
    <dgm:cxn modelId="{CAC4C634-C28C-4645-9EAD-EB57A5575FD1}" srcId="{BAC6AFF7-A459-42B5-93E4-407CA6FBB62E}" destId="{0A226141-F57D-4C37-9F70-ACC9BEBA778C}" srcOrd="0" destOrd="0" parTransId="{80337946-2E37-489E-8353-BC0AC189C3B9}" sibTransId="{AA5157E4-740A-407A-83CA-5242FA9A0B3F}"/>
    <dgm:cxn modelId="{27C1E36D-826F-40A0-B138-C0A8D1C45E2A}" srcId="{BAC6AFF7-A459-42B5-93E4-407CA6FBB62E}" destId="{6E6EBF2D-8D10-4A92-AF48-D1BB21D903BB}" srcOrd="4" destOrd="0" parTransId="{50F61737-4677-41BF-AD1F-073515843E33}" sibTransId="{CB284E98-C610-410E-886F-7D4AE9E2F169}"/>
    <dgm:cxn modelId="{46B7263F-AF60-4DB5-8690-C0B265E71FE4}" type="presOf" srcId="{E8325C21-C6B3-45A8-9649-7EA194431448}" destId="{1997F585-F7BE-4864-BE39-7F875E85F203}" srcOrd="0" destOrd="0" presId="urn:microsoft.com/office/officeart/2009/3/layout/DescendingProcess"/>
    <dgm:cxn modelId="{6E3D86F6-19B0-4C7B-9827-AA8C9B317C2E}" type="presOf" srcId="{37F62BC1-A335-4ACC-9505-F661F6BA4683}" destId="{19F08BF4-FB48-4EB7-A0CE-DB4C17207191}"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5F6334F9-B3EF-4246-8FC5-BB2BAC1FB96A}" type="presOf" srcId="{0A226141-F57D-4C37-9F70-ACC9BEBA778C}" destId="{6D7AAD0A-9B55-4248-9EB1-25641E9DCB6E}"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81889-B9E8-4516-B6EC-0ACC75DB44B2}">
      <dsp:nvSpPr>
        <dsp:cNvPr id="0" name=""/>
        <dsp:cNvSpPr/>
      </dsp:nvSpPr>
      <dsp:spPr>
        <a:xfrm rot="4396374">
          <a:off x="2241113" y="1063405"/>
          <a:ext cx="4613221" cy="3217146"/>
        </a:xfrm>
        <a:prstGeom prst="swooshArrow">
          <a:avLst>
            <a:gd name="adj1" fmla="val 16310"/>
            <a:gd name="adj2" fmla="val 313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97F585-F7BE-4864-BE39-7F875E85F203}">
      <dsp:nvSpPr>
        <dsp:cNvPr id="0" name=""/>
        <dsp:cNvSpPr/>
      </dsp:nvSpPr>
      <dsp:spPr>
        <a:xfrm>
          <a:off x="3813464" y="138087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9C966F-E936-4C8A-A9C2-932C17A7AA19}">
      <dsp:nvSpPr>
        <dsp:cNvPr id="0" name=""/>
        <dsp:cNvSpPr/>
      </dsp:nvSpPr>
      <dsp:spPr>
        <a:xfrm>
          <a:off x="4371907" y="177152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F08BF4-FB48-4EB7-A0CE-DB4C17207191}">
      <dsp:nvSpPr>
        <dsp:cNvPr id="0" name=""/>
        <dsp:cNvSpPr/>
      </dsp:nvSpPr>
      <dsp:spPr>
        <a:xfrm>
          <a:off x="4842176" y="2226827"/>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AAD0A-9B55-4248-9EB1-25641E9DCB6E}">
      <dsp:nvSpPr>
        <dsp:cNvPr id="0" name=""/>
        <dsp:cNvSpPr/>
      </dsp:nvSpPr>
      <dsp:spPr>
        <a:xfrm>
          <a:off x="1931856" y="0"/>
          <a:ext cx="2174990"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ctr" defTabSz="1422400">
            <a:lnSpc>
              <a:spcPct val="90000"/>
            </a:lnSpc>
            <a:spcBef>
              <a:spcPct val="0"/>
            </a:spcBef>
            <a:spcAft>
              <a:spcPct val="35000"/>
            </a:spcAft>
          </a:pPr>
          <a:r>
            <a:rPr lang="en-GB" sz="3200" kern="1200" dirty="0" smtClean="0"/>
            <a:t>Planting</a:t>
          </a:r>
          <a:endParaRPr lang="en-US" sz="3200" kern="1200" dirty="0"/>
        </a:p>
      </dsp:txBody>
      <dsp:txXfrm>
        <a:off x="1931856" y="0"/>
        <a:ext cx="2174990" cy="855033"/>
      </dsp:txXfrm>
    </dsp:sp>
    <dsp:sp modelId="{F402FFB1-FDF0-45C5-99DF-07A76B8B3FCB}">
      <dsp:nvSpPr>
        <dsp:cNvPr id="0" name=""/>
        <dsp:cNvSpPr/>
      </dsp:nvSpPr>
      <dsp:spPr>
        <a:xfrm>
          <a:off x="4518332" y="1011611"/>
          <a:ext cx="3291878"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Harvesting</a:t>
          </a:r>
          <a:endParaRPr lang="en-US" sz="3200" kern="1200" dirty="0"/>
        </a:p>
      </dsp:txBody>
      <dsp:txXfrm>
        <a:off x="4518332" y="1011611"/>
        <a:ext cx="3291878" cy="855033"/>
      </dsp:txXfrm>
    </dsp:sp>
    <dsp:sp modelId="{C6523196-8258-4961-942A-91FA4797C35F}">
      <dsp:nvSpPr>
        <dsp:cNvPr id="0" name=""/>
        <dsp:cNvSpPr/>
      </dsp:nvSpPr>
      <dsp:spPr>
        <a:xfrm>
          <a:off x="1931856" y="1402254"/>
          <a:ext cx="193985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Drying</a:t>
          </a:r>
          <a:endParaRPr lang="en-US" sz="3200" kern="1200" dirty="0"/>
        </a:p>
      </dsp:txBody>
      <dsp:txXfrm>
        <a:off x="1931856" y="1402254"/>
        <a:ext cx="1939856" cy="855033"/>
      </dsp:txXfrm>
    </dsp:sp>
    <dsp:sp modelId="{9A072386-B631-4645-8A17-D111D5AAD594}">
      <dsp:nvSpPr>
        <dsp:cNvPr id="0" name=""/>
        <dsp:cNvSpPr/>
      </dsp:nvSpPr>
      <dsp:spPr>
        <a:xfrm>
          <a:off x="5248958" y="273022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8FE358-A4C1-4B62-A795-57EF4BB866D0}">
      <dsp:nvSpPr>
        <dsp:cNvPr id="0" name=""/>
        <dsp:cNvSpPr/>
      </dsp:nvSpPr>
      <dsp:spPr>
        <a:xfrm>
          <a:off x="5517652" y="1857559"/>
          <a:ext cx="229255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Hulling</a:t>
          </a:r>
          <a:endParaRPr lang="en-US" sz="3200" kern="1200" dirty="0"/>
        </a:p>
      </dsp:txBody>
      <dsp:txXfrm>
        <a:off x="5517652" y="1857559"/>
        <a:ext cx="2292557" cy="855033"/>
      </dsp:txXfrm>
    </dsp:sp>
    <dsp:sp modelId="{F7CECDA7-71DE-4451-BCC7-0A240E29069B}">
      <dsp:nvSpPr>
        <dsp:cNvPr id="0" name=""/>
        <dsp:cNvSpPr/>
      </dsp:nvSpPr>
      <dsp:spPr>
        <a:xfrm>
          <a:off x="1564121" y="2360960"/>
          <a:ext cx="367464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Milling (white rice)</a:t>
          </a:r>
          <a:endParaRPr lang="en-US" sz="3200" kern="1200" dirty="0"/>
        </a:p>
      </dsp:txBody>
      <dsp:txXfrm>
        <a:off x="1564121" y="2360960"/>
        <a:ext cx="3674647" cy="855033"/>
      </dsp:txXfrm>
    </dsp:sp>
    <dsp:sp modelId="{E15E07E1-4F3D-4735-BBF1-0904FC3226A0}">
      <dsp:nvSpPr>
        <dsp:cNvPr id="0" name=""/>
        <dsp:cNvSpPr/>
      </dsp:nvSpPr>
      <dsp:spPr>
        <a:xfrm>
          <a:off x="5576970" y="324378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198CD1-7F1B-4304-906C-651D53A29A06}">
      <dsp:nvSpPr>
        <dsp:cNvPr id="0" name=""/>
        <dsp:cNvSpPr/>
      </dsp:nvSpPr>
      <dsp:spPr>
        <a:xfrm>
          <a:off x="6105487" y="2874515"/>
          <a:ext cx="1704722"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en-GB" sz="3600" kern="1200" dirty="0" smtClean="0"/>
            <a:t>Enriching</a:t>
          </a:r>
          <a:endParaRPr lang="en-US" sz="3600" kern="1200" dirty="0"/>
        </a:p>
      </dsp:txBody>
      <dsp:txXfrm>
        <a:off x="6105487" y="2874515"/>
        <a:ext cx="1704722" cy="855033"/>
      </dsp:txXfrm>
    </dsp:sp>
    <dsp:sp modelId="{66BB3692-2092-4424-B767-88E49CA8A516}">
      <dsp:nvSpPr>
        <dsp:cNvPr id="0" name=""/>
        <dsp:cNvSpPr/>
      </dsp:nvSpPr>
      <dsp:spPr>
        <a:xfrm>
          <a:off x="4871033" y="4488924"/>
          <a:ext cx="293917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1600200">
            <a:lnSpc>
              <a:spcPct val="90000"/>
            </a:lnSpc>
            <a:spcBef>
              <a:spcPct val="0"/>
            </a:spcBef>
            <a:spcAft>
              <a:spcPct val="35000"/>
            </a:spcAft>
          </a:pPr>
          <a:endParaRPr lang="en-US" sz="3600" kern="1200" dirty="0"/>
        </a:p>
      </dsp:txBody>
      <dsp:txXfrm>
        <a:off x="4871033" y="4488924"/>
        <a:ext cx="2939176" cy="85503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5/12/2015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43</a:t>
            </a:fld>
            <a:endParaRPr lang="en-US"/>
          </a:p>
        </p:txBody>
      </p:sp>
    </p:spTree>
    <p:extLst>
      <p:ext uri="{BB962C8B-B14F-4D97-AF65-F5344CB8AC3E}">
        <p14:creationId xmlns:p14="http://schemas.microsoft.com/office/powerpoint/2010/main" val="700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44</a:t>
            </a:fld>
            <a:endParaRPr lang="en-US"/>
          </a:p>
        </p:txBody>
      </p:sp>
    </p:spTree>
    <p:extLst>
      <p:ext uri="{BB962C8B-B14F-4D97-AF65-F5344CB8AC3E}">
        <p14:creationId xmlns:p14="http://schemas.microsoft.com/office/powerpoint/2010/main" val="156097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45</a:t>
            </a:fld>
            <a:endParaRPr lang="en-US"/>
          </a:p>
        </p:txBody>
      </p:sp>
    </p:spTree>
    <p:extLst>
      <p:ext uri="{BB962C8B-B14F-4D97-AF65-F5344CB8AC3E}">
        <p14:creationId xmlns:p14="http://schemas.microsoft.com/office/powerpoint/2010/main" val="196903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46</a:t>
            </a:fld>
            <a:endParaRPr lang="en-US"/>
          </a:p>
        </p:txBody>
      </p:sp>
    </p:spTree>
    <p:extLst>
      <p:ext uri="{BB962C8B-B14F-4D97-AF65-F5344CB8AC3E}">
        <p14:creationId xmlns:p14="http://schemas.microsoft.com/office/powerpoint/2010/main" val="325268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47</a:t>
            </a:fld>
            <a:endParaRPr lang="en-US"/>
          </a:p>
        </p:txBody>
      </p:sp>
    </p:spTree>
    <p:extLst>
      <p:ext uri="{BB962C8B-B14F-4D97-AF65-F5344CB8AC3E}">
        <p14:creationId xmlns:p14="http://schemas.microsoft.com/office/powerpoint/2010/main" val="204200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39</a:t>
            </a:fld>
            <a:endParaRPr lang="en-US"/>
          </a:p>
        </p:txBody>
      </p:sp>
    </p:spTree>
    <p:extLst>
      <p:ext uri="{BB962C8B-B14F-4D97-AF65-F5344CB8AC3E}">
        <p14:creationId xmlns:p14="http://schemas.microsoft.com/office/powerpoint/2010/main" val="267886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40</a:t>
            </a:fld>
            <a:endParaRPr lang="en-US"/>
          </a:p>
        </p:txBody>
      </p:sp>
    </p:spTree>
    <p:extLst>
      <p:ext uri="{BB962C8B-B14F-4D97-AF65-F5344CB8AC3E}">
        <p14:creationId xmlns:p14="http://schemas.microsoft.com/office/powerpoint/2010/main" val="82202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41</a:t>
            </a:fld>
            <a:endParaRPr lang="en-US"/>
          </a:p>
        </p:txBody>
      </p:sp>
    </p:spTree>
    <p:extLst>
      <p:ext uri="{BB962C8B-B14F-4D97-AF65-F5344CB8AC3E}">
        <p14:creationId xmlns:p14="http://schemas.microsoft.com/office/powerpoint/2010/main" val="317357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42</a:t>
            </a:fld>
            <a:endParaRPr lang="en-US"/>
          </a:p>
        </p:txBody>
      </p:sp>
    </p:spTree>
    <p:extLst>
      <p:ext uri="{BB962C8B-B14F-4D97-AF65-F5344CB8AC3E}">
        <p14:creationId xmlns:p14="http://schemas.microsoft.com/office/powerpoint/2010/main" val="125243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5/12/2015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5/12/2015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5/12/2015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5/12/2015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t>Progress (2)</a:t>
            </a:r>
            <a:endParaRPr lang="en-US" sz="4000"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38</a:t>
            </a:fld>
            <a:endParaRPr lang="en-US" dirty="0">
              <a:solidFill>
                <a:prstClr val="black">
                  <a:lumMod val="95000"/>
                  <a:lumOff val="5000"/>
                </a:prstClr>
              </a:solidFill>
            </a:endParaRPr>
          </a:p>
        </p:txBody>
      </p:sp>
    </p:spTree>
    <p:extLst>
      <p:ext uri="{BB962C8B-B14F-4D97-AF65-F5344CB8AC3E}">
        <p14:creationId xmlns:p14="http://schemas.microsoft.com/office/powerpoint/2010/main" val="416368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316181" y="1768471"/>
            <a:ext cx="8063345" cy="4258256"/>
          </a:xfrm>
        </p:spPr>
        <p:txBody>
          <a:bodyPr>
            <a:normAutofit lnSpcReduction="10000"/>
          </a:bodyPr>
          <a:lstStyle/>
          <a:p>
            <a:pPr lvl="0"/>
            <a:r>
              <a:rPr lang="en-PH" sz="2400" dirty="0" smtClean="0"/>
              <a:t>We make some revise to our outline to make the sequence more neat.</a:t>
            </a:r>
          </a:p>
          <a:p>
            <a:pPr lvl="0"/>
            <a:endParaRPr lang="en-PH" sz="2400" dirty="0" smtClean="0"/>
          </a:p>
          <a:p>
            <a:pPr lvl="0"/>
            <a:r>
              <a:rPr lang="en-PH" sz="2400" dirty="0" smtClean="0"/>
              <a:t>Outline :</a:t>
            </a:r>
          </a:p>
          <a:p>
            <a:pPr lvl="0"/>
            <a:r>
              <a:rPr lang="en-PH" sz="2400" dirty="0" smtClean="0"/>
              <a:t>1. Development </a:t>
            </a:r>
            <a:r>
              <a:rPr lang="en-PH" sz="2400" dirty="0"/>
              <a:t>of organic food industry</a:t>
            </a:r>
            <a:endParaRPr lang="en-US" sz="2400" dirty="0"/>
          </a:p>
          <a:p>
            <a:r>
              <a:rPr lang="en-PH" sz="2400" dirty="0" smtClean="0"/>
              <a:t>   1.1 </a:t>
            </a:r>
            <a:r>
              <a:rPr lang="en-PH" sz="2400" dirty="0"/>
              <a:t>Definition of Organic Food</a:t>
            </a:r>
            <a:endParaRPr lang="en-US" sz="2400" dirty="0"/>
          </a:p>
          <a:p>
            <a:r>
              <a:rPr lang="en-PH" sz="2400" dirty="0"/>
              <a:t> </a:t>
            </a:r>
            <a:r>
              <a:rPr lang="en-PH" sz="2400" dirty="0" smtClean="0"/>
              <a:t>  1.2 </a:t>
            </a:r>
            <a:r>
              <a:rPr lang="en-PH" sz="2400" dirty="0"/>
              <a:t>Development of Organic Food</a:t>
            </a:r>
            <a:endParaRPr lang="en-US" sz="2400" dirty="0"/>
          </a:p>
          <a:p>
            <a:r>
              <a:rPr lang="en-PH" sz="2400" dirty="0"/>
              <a:t> </a:t>
            </a:r>
            <a:r>
              <a:rPr lang="en-PH" sz="2400" dirty="0" smtClean="0"/>
              <a:t>  1.3 </a:t>
            </a:r>
            <a:r>
              <a:rPr lang="en-PH" sz="2400" dirty="0"/>
              <a:t>What define Whole Grain</a:t>
            </a:r>
            <a:endParaRPr lang="en-US" sz="2400" dirty="0"/>
          </a:p>
          <a:p>
            <a:r>
              <a:rPr lang="en-PH" sz="2400" dirty="0"/>
              <a:t> </a:t>
            </a:r>
            <a:r>
              <a:rPr lang="en-PH" sz="2400" dirty="0" smtClean="0"/>
              <a:t>  1.4 </a:t>
            </a:r>
            <a:r>
              <a:rPr lang="en-PH" sz="2400" dirty="0"/>
              <a:t>What is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470115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lnSpcReduction="10000"/>
          </a:bodyPr>
          <a:lstStyle/>
          <a:p>
            <a:pPr lvl="0">
              <a:lnSpc>
                <a:spcPct val="170000"/>
              </a:lnSpc>
              <a:spcBef>
                <a:spcPts val="0"/>
              </a:spcBef>
              <a:spcAft>
                <a:spcPts val="0"/>
              </a:spcAft>
            </a:pPr>
            <a:r>
              <a:rPr lang="en-PH" sz="2400" dirty="0" smtClean="0"/>
              <a:t>2. Technology </a:t>
            </a:r>
            <a:r>
              <a:rPr lang="en-PH" sz="2400" dirty="0"/>
              <a:t>involved in rice industries</a:t>
            </a:r>
            <a:endParaRPr lang="en-US" sz="2400" dirty="0"/>
          </a:p>
          <a:p>
            <a:pPr>
              <a:lnSpc>
                <a:spcPct val="170000"/>
              </a:lnSpc>
              <a:spcBef>
                <a:spcPts val="0"/>
              </a:spcBef>
              <a:spcAft>
                <a:spcPts val="0"/>
              </a:spcAft>
            </a:pPr>
            <a:r>
              <a:rPr lang="en-US" sz="2400" dirty="0" smtClean="0"/>
              <a:t>    2.1 </a:t>
            </a:r>
            <a:r>
              <a:rPr lang="en-US" sz="2400" dirty="0"/>
              <a:t>Process </a:t>
            </a:r>
            <a:r>
              <a:rPr lang="en-US" sz="2400" dirty="0" smtClean="0"/>
              <a:t>farming</a:t>
            </a:r>
          </a:p>
          <a:p>
            <a:pPr>
              <a:lnSpc>
                <a:spcPct val="170000"/>
              </a:lnSpc>
              <a:spcBef>
                <a:spcPts val="0"/>
              </a:spcBef>
              <a:spcAft>
                <a:spcPts val="0"/>
              </a:spcAft>
            </a:pPr>
            <a:r>
              <a:rPr lang="en-US" sz="2400" dirty="0" smtClean="0"/>
              <a:t> 	</a:t>
            </a:r>
            <a:r>
              <a:rPr lang="en-US" sz="2000" dirty="0" smtClean="0"/>
              <a:t>2.1.1 </a:t>
            </a:r>
            <a:r>
              <a:rPr lang="en-US" sz="2000" dirty="0"/>
              <a:t>Planting</a:t>
            </a:r>
          </a:p>
          <a:p>
            <a:pPr>
              <a:lnSpc>
                <a:spcPct val="170000"/>
              </a:lnSpc>
              <a:spcBef>
                <a:spcPts val="0"/>
              </a:spcBef>
              <a:spcAft>
                <a:spcPts val="0"/>
              </a:spcAft>
            </a:pPr>
            <a:r>
              <a:rPr lang="en-US" sz="2000" dirty="0"/>
              <a:t> </a:t>
            </a:r>
            <a:r>
              <a:rPr lang="en-US" sz="2000" dirty="0" smtClean="0"/>
              <a:t>	2.1.2 </a:t>
            </a:r>
            <a:r>
              <a:rPr lang="en-US" sz="2000" dirty="0"/>
              <a:t>Harvesting</a:t>
            </a:r>
          </a:p>
          <a:p>
            <a:pPr>
              <a:lnSpc>
                <a:spcPct val="170000"/>
              </a:lnSpc>
              <a:spcBef>
                <a:spcPts val="0"/>
              </a:spcBef>
              <a:spcAft>
                <a:spcPts val="0"/>
              </a:spcAft>
            </a:pPr>
            <a:r>
              <a:rPr lang="en-US" sz="2000" dirty="0"/>
              <a:t> </a:t>
            </a:r>
            <a:r>
              <a:rPr lang="en-US" sz="2000" dirty="0" smtClean="0"/>
              <a:t>	2.1.3 </a:t>
            </a:r>
            <a:r>
              <a:rPr lang="en-US" sz="2000" dirty="0"/>
              <a:t>Drying</a:t>
            </a:r>
          </a:p>
          <a:p>
            <a:pPr marL="128016" lvl="1" indent="0">
              <a:lnSpc>
                <a:spcPct val="170000"/>
              </a:lnSpc>
              <a:spcBef>
                <a:spcPts val="0"/>
              </a:spcBef>
              <a:spcAft>
                <a:spcPts val="0"/>
              </a:spcAft>
              <a:buNone/>
            </a:pPr>
            <a:r>
              <a:rPr lang="en-US" sz="2000" dirty="0" smtClean="0"/>
              <a:t>	2.1.4 </a:t>
            </a:r>
            <a:r>
              <a:rPr lang="en-US" sz="2000" dirty="0"/>
              <a:t>Hulling</a:t>
            </a:r>
          </a:p>
          <a:p>
            <a:pPr>
              <a:lnSpc>
                <a:spcPct val="170000"/>
              </a:lnSpc>
              <a:spcBef>
                <a:spcPts val="0"/>
              </a:spcBef>
              <a:spcAft>
                <a:spcPts val="0"/>
              </a:spcAft>
            </a:pPr>
            <a:r>
              <a:rPr lang="en-US" sz="2000" dirty="0"/>
              <a:t> </a:t>
            </a:r>
            <a:r>
              <a:rPr lang="en-US" sz="2000" dirty="0" smtClean="0"/>
              <a:t>	2.1.5 </a:t>
            </a:r>
            <a:r>
              <a:rPr lang="en-US" sz="2000" dirty="0"/>
              <a:t>Milling</a:t>
            </a:r>
          </a:p>
          <a:p>
            <a:pPr>
              <a:lnSpc>
                <a:spcPct val="170000"/>
              </a:lnSpc>
              <a:spcBef>
                <a:spcPts val="0"/>
              </a:spcBef>
              <a:spcAft>
                <a:spcPts val="0"/>
              </a:spcAft>
            </a:pPr>
            <a:r>
              <a:rPr lang="en-US" sz="2000" dirty="0"/>
              <a:t> </a:t>
            </a:r>
            <a:r>
              <a:rPr lang="en-US" sz="2000" dirty="0" smtClean="0"/>
              <a:t>	2.1.6 </a:t>
            </a:r>
            <a:r>
              <a:rPr lang="en-US" sz="2000" dirty="0"/>
              <a:t>Enriching</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097920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lvl="0"/>
            <a:r>
              <a:rPr lang="en-PH" sz="2400" dirty="0" smtClean="0"/>
              <a:t>3. Advantages </a:t>
            </a:r>
            <a:r>
              <a:rPr lang="en-PH" sz="2400" dirty="0"/>
              <a:t>of organic food compared to regular food</a:t>
            </a:r>
            <a:endParaRPr lang="en-US" sz="2400" dirty="0"/>
          </a:p>
          <a:p>
            <a:r>
              <a:rPr lang="en-PH" sz="2400" dirty="0" smtClean="0"/>
              <a:t>   3.1 </a:t>
            </a:r>
            <a:r>
              <a:rPr lang="en-PH" sz="2400" dirty="0"/>
              <a:t>Advantages of Organic Rice</a:t>
            </a:r>
            <a:endParaRPr lang="en-US" sz="2400" dirty="0"/>
          </a:p>
          <a:p>
            <a:r>
              <a:rPr lang="en-PH" sz="2400" dirty="0" smtClean="0"/>
              <a:t> 	3.1.1 </a:t>
            </a:r>
            <a:r>
              <a:rPr lang="en-PH" sz="2400" dirty="0"/>
              <a:t>Advantage to the environment</a:t>
            </a:r>
            <a:endParaRPr lang="en-US" sz="2400" dirty="0"/>
          </a:p>
          <a:p>
            <a:r>
              <a:rPr lang="en-PH" sz="2400" dirty="0"/>
              <a:t> </a:t>
            </a:r>
            <a:r>
              <a:rPr lang="en-PH" sz="2400" dirty="0" smtClean="0"/>
              <a:t> 	3.1.2 </a:t>
            </a:r>
            <a:r>
              <a:rPr lang="en-PH" sz="2400" dirty="0"/>
              <a:t>Advantage to the health</a:t>
            </a:r>
            <a:endParaRPr lang="en-US" sz="2400" dirty="0"/>
          </a:p>
          <a:p>
            <a:r>
              <a:rPr lang="en-PH" sz="2400" dirty="0"/>
              <a:t> </a:t>
            </a:r>
            <a:r>
              <a:rPr lang="en-PH" sz="2400" dirty="0" smtClean="0"/>
              <a:t>  3.2 </a:t>
            </a:r>
            <a:r>
              <a:rPr lang="en-PH" sz="2400" dirty="0"/>
              <a:t>Comparison: Brown rice and White rice</a:t>
            </a:r>
            <a:endParaRPr lang="en-US" sz="2400" dirty="0"/>
          </a:p>
          <a:p>
            <a:r>
              <a:rPr lang="en-PH" sz="2400" dirty="0" smtClean="0"/>
              <a:t> 	3.2.1 </a:t>
            </a:r>
            <a:r>
              <a:rPr lang="en-PH" sz="2400" dirty="0"/>
              <a:t>Nutrient Facts</a:t>
            </a:r>
            <a:endParaRPr lang="en-US" sz="2400" dirty="0"/>
          </a:p>
          <a:p>
            <a:r>
              <a:rPr lang="en-PH" sz="2400" dirty="0"/>
              <a:t> </a:t>
            </a:r>
            <a:r>
              <a:rPr lang="en-PH" sz="2400" dirty="0" smtClean="0"/>
              <a:t>	3.2.2 </a:t>
            </a:r>
            <a:r>
              <a:rPr lang="en-PH" sz="2400" dirty="0"/>
              <a:t>Price</a:t>
            </a:r>
            <a:endParaRPr lang="en-US" sz="2400" dirty="0"/>
          </a:p>
          <a:p>
            <a:r>
              <a:rPr lang="en-PH" sz="2400" dirty="0"/>
              <a:t> </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088371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fontScale="92500" lnSpcReduction="10000"/>
          </a:bodyPr>
          <a:lstStyle/>
          <a:p>
            <a:pPr lvl="0"/>
            <a:r>
              <a:rPr lang="en-PH" sz="2400" dirty="0" smtClean="0"/>
              <a:t>4. Governments</a:t>
            </a:r>
            <a:r>
              <a:rPr lang="en-PH" sz="2400" dirty="0"/>
              <a:t>’ policies and regulations in organic food industries</a:t>
            </a:r>
            <a:endParaRPr lang="en-US" sz="2400" dirty="0"/>
          </a:p>
          <a:p>
            <a:r>
              <a:rPr lang="en-PH" sz="2400" dirty="0" smtClean="0"/>
              <a:t>    4.1 </a:t>
            </a:r>
            <a:r>
              <a:rPr lang="en-PH" sz="2400" dirty="0"/>
              <a:t>United States Department of Agriculture (USDA) </a:t>
            </a:r>
            <a:endParaRPr lang="en-US" sz="2400" dirty="0"/>
          </a:p>
          <a:p>
            <a:r>
              <a:rPr lang="en-PH" sz="2400" dirty="0" smtClean="0"/>
              <a:t>   	4.1.1 </a:t>
            </a:r>
            <a:r>
              <a:rPr lang="en-PH" sz="2400" dirty="0"/>
              <a:t>Regulation of technology in Farming</a:t>
            </a:r>
            <a:endParaRPr lang="en-US" sz="2400" dirty="0"/>
          </a:p>
          <a:p>
            <a:r>
              <a:rPr lang="en-PH" sz="2400" dirty="0"/>
              <a:t> </a:t>
            </a:r>
            <a:r>
              <a:rPr lang="en-PH" sz="2400" dirty="0" smtClean="0"/>
              <a:t> 	4.1.2 </a:t>
            </a:r>
            <a:r>
              <a:rPr lang="en-PH" sz="2400" dirty="0"/>
              <a:t>Regulation of Using Substances</a:t>
            </a:r>
            <a:endParaRPr lang="en-US" sz="2400" dirty="0"/>
          </a:p>
          <a:p>
            <a:r>
              <a:rPr lang="en-PH" sz="2400" dirty="0"/>
              <a:t> </a:t>
            </a:r>
            <a:r>
              <a:rPr lang="en-PH" sz="2400" dirty="0" smtClean="0"/>
              <a:t>	4.1.3 </a:t>
            </a:r>
            <a:r>
              <a:rPr lang="en-PH" sz="2400" dirty="0"/>
              <a:t>Regulation of Certification</a:t>
            </a:r>
            <a:endParaRPr lang="en-US" sz="2400" dirty="0"/>
          </a:p>
          <a:p>
            <a:r>
              <a:rPr lang="en-PH" sz="2400" dirty="0"/>
              <a:t>  </a:t>
            </a:r>
            <a:r>
              <a:rPr lang="en-PH" sz="2400" dirty="0" smtClean="0"/>
              <a:t>  4.2 </a:t>
            </a:r>
            <a:r>
              <a:rPr lang="en-PH" sz="2400" dirty="0"/>
              <a:t>Regulation in other places</a:t>
            </a:r>
            <a:endParaRPr lang="en-US" sz="2400" dirty="0"/>
          </a:p>
          <a:p>
            <a:r>
              <a:rPr lang="en-US" sz="2400" dirty="0"/>
              <a:t> </a:t>
            </a:r>
          </a:p>
          <a:p>
            <a:pPr lvl="0"/>
            <a:r>
              <a:rPr lang="en-PH" sz="2400" dirty="0" smtClean="0"/>
              <a:t>5. Market </a:t>
            </a:r>
            <a:r>
              <a:rPr lang="en-PH" sz="2400" dirty="0"/>
              <a:t>analysis and market growth of organic rice</a:t>
            </a:r>
            <a:endParaRPr lang="en-US" sz="2400" dirty="0"/>
          </a:p>
          <a:p>
            <a:r>
              <a:rPr lang="en-PH" sz="2400" dirty="0" smtClean="0"/>
              <a:t>   5.1 </a:t>
            </a:r>
            <a:r>
              <a:rPr lang="en-PH" sz="2400" dirty="0"/>
              <a:t>Market trend</a:t>
            </a:r>
            <a:endParaRPr lang="en-US" sz="2400" dirty="0"/>
          </a:p>
          <a:p>
            <a:r>
              <a:rPr lang="en-PH" sz="2400" dirty="0"/>
              <a:t> </a:t>
            </a:r>
            <a:r>
              <a:rPr lang="en-PH" sz="2400" dirty="0" smtClean="0"/>
              <a:t>  5.2 </a:t>
            </a:r>
            <a:r>
              <a:rPr lang="en-PH" sz="2400" dirty="0"/>
              <a:t>Market analysis</a:t>
            </a:r>
            <a:endParaRPr lang="en-US" sz="2400" dirty="0"/>
          </a:p>
          <a:p>
            <a:pPr>
              <a:lnSpc>
                <a:spcPct val="170000"/>
              </a:lnSpc>
              <a:spcBef>
                <a:spcPts val="0"/>
              </a:spcBef>
              <a:spcAft>
                <a:spcPts val="0"/>
              </a:spcAft>
            </a:pP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5329487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a:buFont typeface="Arial" panose="020B0604020202020204" pitchFamily="34" charset="0"/>
              <a:buChar char="•"/>
            </a:pPr>
            <a:r>
              <a:rPr lang="en-PH" sz="2400" dirty="0"/>
              <a:t> </a:t>
            </a:r>
            <a:r>
              <a:rPr lang="en-PH" sz="2400" dirty="0" smtClean="0"/>
              <a:t>Quantitative Variable</a:t>
            </a:r>
          </a:p>
          <a:p>
            <a:pPr>
              <a:buFont typeface="Arial" panose="020B0604020202020204" pitchFamily="34" charset="0"/>
              <a:buChar char="•"/>
            </a:pPr>
            <a:r>
              <a:rPr lang="en-PH" sz="2400" dirty="0" smtClean="0"/>
              <a:t> Qualitative Variable</a:t>
            </a: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27195617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94232447"/>
              </p:ext>
            </p:extLst>
          </p:nvPr>
        </p:nvGraphicFramePr>
        <p:xfrm>
          <a:off x="1023936" y="1768475"/>
          <a:ext cx="9813397" cy="4216400"/>
        </p:xfrm>
        <a:graphic>
          <a:graphicData uri="http://schemas.openxmlformats.org/drawingml/2006/table">
            <a:tbl>
              <a:tblPr firstRow="1" firstCol="1" bandRow="1">
                <a:tableStyleId>{69C7853C-536D-4A76-A0AE-DD22124D55A5}</a:tableStyleId>
              </a:tblPr>
              <a:tblGrid>
                <a:gridCol w="2169855"/>
                <a:gridCol w="1533125"/>
                <a:gridCol w="1458421"/>
                <a:gridCol w="4651996"/>
              </a:tblGrid>
              <a:tr h="370840">
                <a:tc>
                  <a:txBody>
                    <a:bodyPr/>
                    <a:lstStyle/>
                    <a:p>
                      <a:r>
                        <a:rPr lang="en-US" dirty="0" smtClean="0"/>
                        <a:t>Variable</a:t>
                      </a:r>
                      <a:endParaRPr lang="en-US" dirty="0"/>
                    </a:p>
                  </a:txBody>
                  <a:tcPr/>
                </a:tc>
                <a:tc>
                  <a:txBody>
                    <a:bodyPr/>
                    <a:lstStyle/>
                    <a:p>
                      <a:r>
                        <a:rPr lang="en-US" sz="1800" dirty="0" smtClean="0"/>
                        <a:t>Quantitative</a:t>
                      </a:r>
                      <a:endParaRPr lang="en-US" sz="1800" dirty="0"/>
                    </a:p>
                  </a:txBody>
                  <a:tcPr/>
                </a:tc>
                <a:tc>
                  <a:txBody>
                    <a:bodyPr/>
                    <a:lstStyle/>
                    <a:p>
                      <a:r>
                        <a:rPr lang="en-US" sz="1800" dirty="0" smtClean="0"/>
                        <a:t>Qualitative</a:t>
                      </a:r>
                      <a:endParaRPr lang="en-US" sz="1800" dirty="0"/>
                    </a:p>
                  </a:txBody>
                  <a:tcPr/>
                </a:tc>
                <a:tc>
                  <a:txBody>
                    <a:bodyPr/>
                    <a:lstStyle/>
                    <a:p>
                      <a:r>
                        <a:rPr lang="en-US" dirty="0" smtClean="0"/>
                        <a:t>Note</a:t>
                      </a:r>
                      <a:endParaRPr lang="en-US" dirty="0"/>
                    </a:p>
                  </a:txBody>
                  <a:tcPr/>
                </a:tc>
              </a:tr>
              <a:tr h="370840">
                <a:tc>
                  <a:txBody>
                    <a:bodyPr/>
                    <a:lstStyle/>
                    <a:p>
                      <a:r>
                        <a:rPr lang="en-US" dirty="0" smtClean="0"/>
                        <a:t>Price changing</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tc>
                <a:tc>
                  <a:txBody>
                    <a:bodyPr/>
                    <a:lstStyle/>
                    <a:p>
                      <a:r>
                        <a:rPr lang="en-US" dirty="0" smtClean="0"/>
                        <a:t>Price from year</a:t>
                      </a:r>
                      <a:r>
                        <a:rPr lang="en-US" baseline="0" dirty="0" smtClean="0"/>
                        <a:t> to year always changes</a:t>
                      </a:r>
                      <a:endParaRPr lang="en-US" dirty="0"/>
                    </a:p>
                  </a:txBody>
                  <a:tcPr anchor="ctr"/>
                </a:tc>
              </a:tr>
              <a:tr h="370840">
                <a:tc>
                  <a:txBody>
                    <a:bodyPr/>
                    <a:lstStyle/>
                    <a:p>
                      <a:r>
                        <a:rPr lang="en-US" dirty="0" smtClean="0"/>
                        <a:t>Consumption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amount of consumption will change over the time</a:t>
                      </a:r>
                      <a:endParaRPr lang="en-US" dirty="0"/>
                    </a:p>
                  </a:txBody>
                  <a:tcPr anchor="ctr"/>
                </a:tc>
              </a:tr>
              <a:tr h="370840">
                <a:tc>
                  <a:txBody>
                    <a:bodyPr/>
                    <a:lstStyle/>
                    <a:p>
                      <a:r>
                        <a:rPr lang="en-US" dirty="0" smtClean="0"/>
                        <a:t>Production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production each year usually increases caused by development</a:t>
                      </a:r>
                      <a:r>
                        <a:rPr lang="en-US" baseline="0" dirty="0" smtClean="0"/>
                        <a:t> of new technology in farming</a:t>
                      </a:r>
                      <a:endParaRPr lang="en-US" dirty="0"/>
                    </a:p>
                  </a:txBody>
                  <a:tcPr anchor="ctr"/>
                </a:tc>
              </a:tr>
              <a:tr h="370840">
                <a:tc>
                  <a:txBody>
                    <a:bodyPr/>
                    <a:lstStyle/>
                    <a:p>
                      <a:r>
                        <a:rPr lang="en-US" dirty="0" smtClean="0"/>
                        <a:t>Policy revision</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Period</a:t>
                      </a:r>
                      <a:r>
                        <a:rPr lang="en-US" baseline="0" dirty="0" smtClean="0"/>
                        <a:t> of the policy still valid until being revised by government</a:t>
                      </a:r>
                      <a:endParaRPr lang="en-US" dirty="0"/>
                    </a:p>
                  </a:txBody>
                  <a:tcPr anchor="ctr"/>
                </a:tc>
              </a:tr>
              <a:tr h="370840">
                <a:tc>
                  <a:txBody>
                    <a:bodyPr/>
                    <a:lstStyle/>
                    <a:p>
                      <a:r>
                        <a:rPr lang="en-US" dirty="0" smtClean="0"/>
                        <a:t>Technology</a:t>
                      </a:r>
                      <a:r>
                        <a:rPr lang="en-US" baseline="0" dirty="0" smtClean="0"/>
                        <a:t> improvement</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The invention of new technology in farming will trigger</a:t>
                      </a:r>
                      <a:r>
                        <a:rPr lang="en-US" baseline="0" dirty="0" smtClean="0"/>
                        <a:t> the production rate</a:t>
                      </a:r>
                      <a:endParaRPr lang="en-US" dirty="0"/>
                    </a:p>
                  </a:txBody>
                  <a:tcPr anchor="ctr"/>
                </a:tc>
              </a:tr>
              <a:tr h="370840">
                <a:tc>
                  <a:txBody>
                    <a:bodyPr/>
                    <a:lstStyle/>
                    <a:p>
                      <a:r>
                        <a:rPr lang="en-US" dirty="0" smtClean="0"/>
                        <a:t>Consumption</a:t>
                      </a:r>
                      <a:r>
                        <a:rPr lang="en-US" baseline="0" dirty="0" smtClean="0"/>
                        <a:t> </a:t>
                      </a:r>
                      <a:r>
                        <a:rPr lang="en-US" dirty="0" smtClean="0"/>
                        <a:t>habit shifting</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People lifestyle</a:t>
                      </a:r>
                      <a:r>
                        <a:rPr lang="en-US" baseline="0" dirty="0" smtClean="0"/>
                        <a:t> in eating will change, will influence the consumption rate</a:t>
                      </a:r>
                      <a:endParaRPr lang="en-US" dirty="0"/>
                    </a:p>
                  </a:txBody>
                  <a:tcPr anchor="ctr"/>
                </a:tc>
              </a:tr>
            </a:tbl>
          </a:graphicData>
        </a:graphic>
      </p:graphicFrame>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4010097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grpSp>
        <p:nvGrpSpPr>
          <p:cNvPr id="10" name="Group 9"/>
          <p:cNvGrpSpPr/>
          <p:nvPr/>
        </p:nvGrpSpPr>
        <p:grpSpPr>
          <a:xfrm>
            <a:off x="1112291" y="3774032"/>
            <a:ext cx="1883391" cy="1460310"/>
            <a:chOff x="3452884" y="3261815"/>
            <a:chExt cx="1883391" cy="1460310"/>
          </a:xfrm>
        </p:grpSpPr>
        <p:sp>
          <p:nvSpPr>
            <p:cNvPr id="7" name="Cube 6"/>
            <p:cNvSpPr/>
            <p:nvPr/>
          </p:nvSpPr>
          <p:spPr>
            <a:xfrm>
              <a:off x="3452884" y="3261815"/>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3452884" y="3798795"/>
              <a:ext cx="1501253" cy="800219"/>
            </a:xfrm>
            <a:prstGeom prst="rect">
              <a:avLst/>
            </a:prstGeom>
            <a:noFill/>
          </p:spPr>
          <p:txBody>
            <a:bodyPr wrap="square" rtlCol="0">
              <a:spAutoFit/>
            </a:bodyPr>
            <a:lstStyle/>
            <a:p>
              <a:r>
                <a:rPr lang="en-US" dirty="0" smtClean="0"/>
                <a:t>Policy</a:t>
              </a:r>
              <a:endParaRPr lang="en-US" dirty="0"/>
            </a:p>
            <a:p>
              <a:r>
                <a:rPr lang="en-US" sz="1400" dirty="0" smtClean="0"/>
                <a:t>Consumption    Habit</a:t>
              </a:r>
              <a:endParaRPr lang="en-US" sz="1400" dirty="0"/>
            </a:p>
          </p:txBody>
        </p:sp>
        <p:sp>
          <p:nvSpPr>
            <p:cNvPr id="9" name="TextBox 8"/>
            <p:cNvSpPr txBox="1"/>
            <p:nvPr/>
          </p:nvSpPr>
          <p:spPr>
            <a:xfrm>
              <a:off x="3725839" y="3261815"/>
              <a:ext cx="1337480" cy="369332"/>
            </a:xfrm>
            <a:prstGeom prst="rect">
              <a:avLst/>
            </a:prstGeom>
            <a:noFill/>
          </p:spPr>
          <p:txBody>
            <a:bodyPr wrap="square" rtlCol="0">
              <a:spAutoFit/>
            </a:bodyPr>
            <a:lstStyle/>
            <a:p>
              <a:endParaRPr lang="en-US" dirty="0"/>
            </a:p>
          </p:txBody>
        </p:sp>
      </p:grpSp>
      <p:grpSp>
        <p:nvGrpSpPr>
          <p:cNvPr id="16" name="Group 15"/>
          <p:cNvGrpSpPr/>
          <p:nvPr/>
        </p:nvGrpSpPr>
        <p:grpSpPr>
          <a:xfrm>
            <a:off x="3574006" y="2859620"/>
            <a:ext cx="1883391" cy="1460310"/>
            <a:chOff x="5051946" y="3425588"/>
            <a:chExt cx="1883391" cy="1460310"/>
          </a:xfrm>
        </p:grpSpPr>
        <p:sp>
          <p:nvSpPr>
            <p:cNvPr id="11" name="Cube 10"/>
            <p:cNvSpPr/>
            <p:nvPr/>
          </p:nvSpPr>
          <p:spPr>
            <a:xfrm>
              <a:off x="5051946" y="342558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Technology improve</a:t>
              </a:r>
            </a:p>
          </p:txBody>
        </p:sp>
        <p:sp>
          <p:nvSpPr>
            <p:cNvPr id="12" name="TextBox 11"/>
            <p:cNvSpPr txBox="1"/>
            <p:nvPr/>
          </p:nvSpPr>
          <p:spPr>
            <a:xfrm>
              <a:off x="5324901" y="3436718"/>
              <a:ext cx="1337480" cy="369332"/>
            </a:xfrm>
            <a:prstGeom prst="rect">
              <a:avLst/>
            </a:prstGeom>
            <a:noFill/>
          </p:spPr>
          <p:txBody>
            <a:bodyPr wrap="square" rtlCol="0">
              <a:spAutoFit/>
            </a:bodyPr>
            <a:lstStyle/>
            <a:p>
              <a:endParaRPr lang="en-US" dirty="0"/>
            </a:p>
          </p:txBody>
        </p:sp>
      </p:grpSp>
      <p:cxnSp>
        <p:nvCxnSpPr>
          <p:cNvPr id="36" name="Straight Arrow Connector 35"/>
          <p:cNvCxnSpPr/>
          <p:nvPr/>
        </p:nvCxnSpPr>
        <p:spPr>
          <a:xfrm flipV="1">
            <a:off x="5501165" y="3589775"/>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5"/>
          </p:cNvCxnSpPr>
          <p:nvPr/>
        </p:nvCxnSpPr>
        <p:spPr>
          <a:xfrm flipV="1">
            <a:off x="7042229" y="5390866"/>
            <a:ext cx="25248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4" idx="3"/>
          </p:cNvCxnSpPr>
          <p:nvPr/>
        </p:nvCxnSpPr>
        <p:spPr>
          <a:xfrm flipV="1">
            <a:off x="9567081" y="4223568"/>
            <a:ext cx="6232" cy="1167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7" idx="5"/>
            <a:endCxn id="11" idx="2"/>
          </p:cNvCxnSpPr>
          <p:nvPr/>
        </p:nvCxnSpPr>
        <p:spPr>
          <a:xfrm flipV="1">
            <a:off x="2995682" y="3772314"/>
            <a:ext cx="578324" cy="5493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7" idx="5"/>
            <a:endCxn id="38" idx="2"/>
          </p:cNvCxnSpPr>
          <p:nvPr/>
        </p:nvCxnSpPr>
        <p:spPr>
          <a:xfrm>
            <a:off x="2995682" y="4321648"/>
            <a:ext cx="2163156" cy="1470947"/>
          </a:xfrm>
          <a:prstGeom prst="bentConnector3">
            <a:avLst>
              <a:gd name="adj1" fmla="val 13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099356" y="3606111"/>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14" idx="0"/>
            <a:endCxn id="9" idx="0"/>
          </p:cNvCxnSpPr>
          <p:nvPr/>
        </p:nvCxnSpPr>
        <p:spPr>
          <a:xfrm rot="16200000" flipH="1" flipV="1">
            <a:off x="5490801" y="-673557"/>
            <a:ext cx="1010774" cy="7884404"/>
          </a:xfrm>
          <a:prstGeom prst="bentConnector3">
            <a:avLst>
              <a:gd name="adj1" fmla="val -6042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814156" y="2763256"/>
            <a:ext cx="1883391" cy="1460312"/>
            <a:chOff x="8814156" y="2763256"/>
            <a:chExt cx="1883391" cy="1460312"/>
          </a:xfrm>
        </p:grpSpPr>
        <p:sp>
          <p:nvSpPr>
            <p:cNvPr id="14" name="Cube 13"/>
            <p:cNvSpPr/>
            <p:nvPr/>
          </p:nvSpPr>
          <p:spPr>
            <a:xfrm>
              <a:off x="8814156" y="276325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Price</a:t>
              </a:r>
            </a:p>
          </p:txBody>
        </p:sp>
        <p:sp>
          <p:nvSpPr>
            <p:cNvPr id="74" name="TextBox 73"/>
            <p:cNvSpPr txBox="1"/>
            <p:nvPr/>
          </p:nvSpPr>
          <p:spPr>
            <a:xfrm>
              <a:off x="9087111" y="2763256"/>
              <a:ext cx="1337480" cy="369332"/>
            </a:xfrm>
            <a:prstGeom prst="rect">
              <a:avLst/>
            </a:prstGeom>
            <a:noFill/>
          </p:spPr>
          <p:txBody>
            <a:bodyPr wrap="square" rtlCol="0">
              <a:spAutoFit/>
            </a:bodyPr>
            <a:lstStyle/>
            <a:p>
              <a:endParaRPr lang="en-US" dirty="0"/>
            </a:p>
          </p:txBody>
        </p:sp>
      </p:grpSp>
      <p:grpSp>
        <p:nvGrpSpPr>
          <p:cNvPr id="77" name="Group 76"/>
          <p:cNvGrpSpPr/>
          <p:nvPr/>
        </p:nvGrpSpPr>
        <p:grpSpPr>
          <a:xfrm>
            <a:off x="5158838" y="4878189"/>
            <a:ext cx="1883391" cy="1462022"/>
            <a:chOff x="5158838" y="4878189"/>
            <a:chExt cx="1883391" cy="1462022"/>
          </a:xfrm>
        </p:grpSpPr>
        <p:sp>
          <p:nvSpPr>
            <p:cNvPr id="38" name="Cube 37"/>
            <p:cNvSpPr/>
            <p:nvPr/>
          </p:nvSpPr>
          <p:spPr>
            <a:xfrm>
              <a:off x="5158838" y="4879901"/>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Consumption rate</a:t>
              </a:r>
            </a:p>
          </p:txBody>
        </p:sp>
        <p:cxnSp>
          <p:nvCxnSpPr>
            <p:cNvPr id="43" name="Straight Connector 42"/>
            <p:cNvCxnSpPr>
              <a:stCxn id="38" idx="5"/>
              <a:endCxn id="38" idx="5"/>
            </p:cNvCxnSpPr>
            <p:nvPr/>
          </p:nvCxnSpPr>
          <p:spPr>
            <a:xfrm>
              <a:off x="7042229" y="542751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420965" y="4878189"/>
              <a:ext cx="1337480" cy="369332"/>
            </a:xfrm>
            <a:prstGeom prst="rect">
              <a:avLst/>
            </a:prstGeom>
            <a:noFill/>
          </p:spPr>
          <p:txBody>
            <a:bodyPr wrap="square" rtlCol="0">
              <a:spAutoFit/>
            </a:bodyPr>
            <a:lstStyle/>
            <a:p>
              <a:endParaRPr lang="en-US" dirty="0"/>
            </a:p>
          </p:txBody>
        </p:sp>
      </p:grpSp>
      <p:grpSp>
        <p:nvGrpSpPr>
          <p:cNvPr id="79" name="Group 78"/>
          <p:cNvGrpSpPr/>
          <p:nvPr/>
        </p:nvGrpSpPr>
        <p:grpSpPr>
          <a:xfrm>
            <a:off x="6215965" y="2810603"/>
            <a:ext cx="1883391" cy="1460311"/>
            <a:chOff x="6215965" y="2810603"/>
            <a:chExt cx="1883391" cy="1460311"/>
          </a:xfrm>
        </p:grpSpPr>
        <p:sp>
          <p:nvSpPr>
            <p:cNvPr id="13" name="Cube 12"/>
            <p:cNvSpPr/>
            <p:nvPr/>
          </p:nvSpPr>
          <p:spPr>
            <a:xfrm>
              <a:off x="6215965" y="2810604"/>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Production Rate</a:t>
              </a:r>
            </a:p>
          </p:txBody>
        </p:sp>
        <p:sp>
          <p:nvSpPr>
            <p:cNvPr id="78" name="TextBox 77"/>
            <p:cNvSpPr txBox="1"/>
            <p:nvPr/>
          </p:nvSpPr>
          <p:spPr>
            <a:xfrm>
              <a:off x="6488920" y="2810603"/>
              <a:ext cx="1337480" cy="369332"/>
            </a:xfrm>
            <a:prstGeom prst="rect">
              <a:avLst/>
            </a:prstGeom>
            <a:noFill/>
          </p:spPr>
          <p:txBody>
            <a:bodyPr wrap="square" rtlCol="0">
              <a:spAutoFit/>
            </a:bodyPr>
            <a:lstStyle/>
            <a:p>
              <a:endParaRPr lang="en-US" dirty="0"/>
            </a:p>
          </p:txBody>
        </p:sp>
      </p:grpSp>
    </p:spTree>
    <p:extLst>
      <p:ext uri="{BB962C8B-B14F-4D97-AF65-F5344CB8AC3E}">
        <p14:creationId xmlns:p14="http://schemas.microsoft.com/office/powerpoint/2010/main" val="562279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ARTICLE AND JOURNAL</a:t>
            </a:r>
            <a:endParaRPr lang="en-US" dirty="0"/>
          </a:p>
        </p:txBody>
      </p:sp>
      <p:sp>
        <p:nvSpPr>
          <p:cNvPr id="3" name="Content Placeholder 2"/>
          <p:cNvSpPr>
            <a:spLocks noGrp="1"/>
          </p:cNvSpPr>
          <p:nvPr>
            <p:ph idx="1"/>
          </p:nvPr>
        </p:nvSpPr>
        <p:spPr>
          <a:xfrm>
            <a:off x="384117" y="2527668"/>
            <a:ext cx="5500047" cy="2207783"/>
          </a:xfrm>
        </p:spPr>
        <p:txBody>
          <a:bodyPr>
            <a:normAutofit/>
          </a:bodyPr>
          <a:lstStyle/>
          <a:p>
            <a:pPr marL="91440" lvl="1" indent="0">
              <a:lnSpc>
                <a:spcPct val="100000"/>
              </a:lnSpc>
              <a:spcBef>
                <a:spcPts val="1000"/>
              </a:spcBef>
              <a:buNone/>
            </a:pPr>
            <a:r>
              <a:rPr lang="en-US" sz="2000" dirty="0" smtClean="0"/>
              <a:t>We have collected and learn for </a:t>
            </a:r>
            <a:r>
              <a:rPr lang="en-US" sz="2000" dirty="0" smtClean="0"/>
              <a:t>45</a:t>
            </a:r>
            <a:r>
              <a:rPr lang="en-US" sz="2000" dirty="0" smtClean="0"/>
              <a:t> </a:t>
            </a:r>
            <a:r>
              <a:rPr lang="en-US" sz="2000" dirty="0" smtClean="0"/>
              <a:t>articles and journals</a:t>
            </a:r>
          </a:p>
          <a:p>
            <a:pPr marL="91440" lvl="1" indent="0">
              <a:lnSpc>
                <a:spcPct val="100000"/>
              </a:lnSpc>
              <a:spcBef>
                <a:spcPts val="1000"/>
              </a:spcBef>
              <a:buNone/>
            </a:pPr>
            <a:r>
              <a:rPr lang="en-US" sz="2000" dirty="0"/>
              <a:t>R</a:t>
            </a:r>
            <a:r>
              <a:rPr lang="en-US" sz="2000" dirty="0" smtClean="0"/>
              <a:t>ead from website related to organic product and brown rice</a:t>
            </a:r>
            <a:endParaRPr lang="en-US" sz="2000" dirty="0"/>
          </a:p>
        </p:txBody>
      </p:sp>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pic>
        <p:nvPicPr>
          <p:cNvPr id="5" name="Picture 4"/>
          <p:cNvPicPr>
            <a:picLocks noChangeAspect="1"/>
          </p:cNvPicPr>
          <p:nvPr/>
        </p:nvPicPr>
        <p:blipFill>
          <a:blip r:embed="rId3"/>
          <a:stretch>
            <a:fillRect/>
          </a:stretch>
        </p:blipFill>
        <p:spPr>
          <a:xfrm>
            <a:off x="5820909" y="122829"/>
            <a:ext cx="6017387" cy="6694227"/>
          </a:xfrm>
          <a:prstGeom prst="rect">
            <a:avLst/>
          </a:prstGeom>
        </p:spPr>
      </p:pic>
    </p:spTree>
    <p:extLst>
      <p:ext uri="{BB962C8B-B14F-4D97-AF65-F5344CB8AC3E}">
        <p14:creationId xmlns:p14="http://schemas.microsoft.com/office/powerpoint/2010/main" val="35235003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4323526"/>
              </p:ext>
            </p:extLst>
          </p:nvPr>
        </p:nvGraphicFramePr>
        <p:xfrm>
          <a:off x="1501992" y="1351307"/>
          <a:ext cx="8584761" cy="4780843"/>
        </p:xfrm>
        <a:graphic>
          <a:graphicData uri="http://schemas.openxmlformats.org/drawingml/2006/table">
            <a:tbl>
              <a:tblPr firstRow="1" bandRow="1">
                <a:tableStyleId>{5C22544A-7EE6-4342-B048-85BDC9FD1C3A}</a:tableStyleId>
              </a:tblPr>
              <a:tblGrid>
                <a:gridCol w="2146190"/>
                <a:gridCol w="3093637"/>
                <a:gridCol w="2171526"/>
                <a:gridCol w="1173408"/>
              </a:tblGrid>
              <a:tr h="578599">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time</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Topic</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Time meeting</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hour</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Discussion about logic model</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23 March 2015</a:t>
                      </a:r>
                    </a:p>
                  </a:txBody>
                  <a:tcPr marL="9525" marR="9525" marT="9525" marB="0" anchor="ct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Creating </a:t>
                      </a:r>
                      <a:r>
                        <a:rPr lang="en-US" sz="1600" b="0" i="0" u="none" strike="noStrike" smtClean="0">
                          <a:solidFill>
                            <a:srgbClr val="000000"/>
                          </a:solidFill>
                          <a:effectLst/>
                          <a:latin typeface="Arial" panose="020B0604020202020204" pitchFamily="34" charset="0"/>
                          <a:cs typeface="Arial" panose="020B0604020202020204" pitchFamily="34" charset="0"/>
                        </a:rPr>
                        <a:t>progress </a:t>
                      </a:r>
                      <a:r>
                        <a:rPr lang="en-US" sz="1600" b="0" i="0" u="none" strike="noStrike" dirty="0">
                          <a:solidFill>
                            <a:srgbClr val="000000"/>
                          </a:solidFill>
                          <a:effectLst/>
                          <a:latin typeface="Arial" panose="020B0604020202020204" pitchFamily="34" charset="0"/>
                          <a:cs typeface="Arial" panose="020B0604020202020204" pitchFamily="34" charset="0"/>
                        </a:rPr>
                        <a:t>presentation</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30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organic food</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4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Collect data and article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9am-12am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3</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5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Deciding particular organic product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20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outline of the report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11am-3pm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464659">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Designing layout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3pm -5pm and 8pm -11pm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464659">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28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Preparing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progress report, revising the outline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6pm - 10pm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1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Identify</a:t>
                      </a:r>
                      <a:r>
                        <a:rPr lang="en-US" sz="1600" b="0" i="0" u="none" strike="noStrike" baseline="0" dirty="0" smtClean="0">
                          <a:solidFill>
                            <a:srgbClr val="000000"/>
                          </a:solidFill>
                          <a:effectLst/>
                          <a:latin typeface="Arial" panose="020B0604020202020204" pitchFamily="34" charset="0"/>
                          <a:cs typeface="Arial" panose="020B0604020202020204" pitchFamily="34" charset="0"/>
                        </a:rPr>
                        <a:t> variables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9pm -</a:t>
                      </a:r>
                      <a:r>
                        <a:rPr lang="en-US" sz="1600" b="0" i="0" u="none" strike="noStrike" baseline="0" dirty="0" smtClean="0">
                          <a:solidFill>
                            <a:srgbClr val="000000"/>
                          </a:solidFill>
                          <a:effectLst/>
                          <a:latin typeface="Arial" panose="020B0604020202020204" pitchFamily="34" charset="0"/>
                          <a:cs typeface="Arial" panose="020B0604020202020204" pitchFamily="34" charset="0"/>
                        </a:rPr>
                        <a:t> 10pm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800" b="0" i="0" u="none" strike="noStrike" dirty="0" smtClean="0">
                          <a:solidFill>
                            <a:srgbClr val="000000"/>
                          </a:solidFill>
                          <a:effectLst/>
                          <a:latin typeface="Arial" panose="020B0604020202020204" pitchFamily="34" charset="0"/>
                          <a:cs typeface="Arial" panose="020B0604020202020204" pitchFamily="34" charset="0"/>
                        </a:rPr>
                        <a:t>3</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64659">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10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Combine th</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e standards/ regulations of different </a:t>
                      </a:r>
                      <a:r>
                        <a:rPr lang="en-GB" sz="1600" b="0" i="0" u="none" strike="noStrike" baseline="0" dirty="0" err="1" smtClean="0">
                          <a:solidFill>
                            <a:srgbClr val="000000"/>
                          </a:solidFill>
                          <a:effectLst/>
                          <a:latin typeface="Arial" panose="020B0604020202020204" pitchFamily="34" charset="0"/>
                          <a:cs typeface="Arial" panose="020B0604020202020204" pitchFamily="34" charset="0"/>
                        </a:rPr>
                        <a:t>countires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1pm</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 – 5pm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GB" sz="1800" b="0" i="0" u="none" strike="noStrike" dirty="0" smtClean="0">
                          <a:solidFill>
                            <a:srgbClr val="000000"/>
                          </a:solidFill>
                          <a:effectLst/>
                          <a:latin typeface="Arial" panose="020B0604020202020204" pitchFamily="34" charset="0"/>
                          <a:cs typeface="Arial" panose="020B0604020202020204" pitchFamily="34" charset="0"/>
                        </a:rPr>
                        <a:t>4</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310414">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12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Preparing </a:t>
                      </a:r>
                      <a:r>
                        <a:rPr lang="en-US" sz="1600" b="0" i="0" u="none" strike="noStrike" dirty="0" err="1" smtClean="0">
                          <a:solidFill>
                            <a:srgbClr val="000000"/>
                          </a:solidFill>
                          <a:effectLst/>
                          <a:latin typeface="Arial" panose="020B0604020202020204" pitchFamily="34" charset="0"/>
                          <a:cs typeface="Arial" panose="020B0604020202020204" pitchFamily="34" charset="0"/>
                        </a:rPr>
                        <a:t>ppt</a:t>
                      </a:r>
                      <a:r>
                        <a:rPr lang="en-US" sz="1600" b="0" i="0" u="none" strike="noStrike" dirty="0" smtClean="0">
                          <a:solidFill>
                            <a:srgbClr val="000000"/>
                          </a:solidFill>
                          <a:effectLst/>
                          <a:latin typeface="Arial" panose="020B0604020202020204" pitchFamily="34" charset="0"/>
                          <a:cs typeface="Arial" panose="020B0604020202020204" pitchFamily="34" charset="0"/>
                        </a:rPr>
                        <a:t> for progress report</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6.30pm</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 – 8.30pm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GB" sz="1800" b="0" i="0" u="none" strike="noStrike" dirty="0" smtClean="0">
                          <a:solidFill>
                            <a:srgbClr val="000000"/>
                          </a:solidFill>
                          <a:effectLst/>
                          <a:latin typeface="Arial" panose="020B0604020202020204" pitchFamily="34" charset="0"/>
                          <a:cs typeface="Arial" panose="020B0604020202020204" pitchFamily="34" charset="0"/>
                        </a:rPr>
                        <a:t>2</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
        <p:nvSpPr>
          <p:cNvPr id="8" name="Content Placeholder 2"/>
          <p:cNvSpPr txBox="1">
            <a:spLocks/>
          </p:cNvSpPr>
          <p:nvPr/>
        </p:nvSpPr>
        <p:spPr>
          <a:xfrm>
            <a:off x="7376049" y="395423"/>
            <a:ext cx="4026089" cy="855414"/>
          </a:xfrm>
          <a:prstGeom prst="rect">
            <a:avLst/>
          </a:prstGeom>
          <a:ln>
            <a:solidFill>
              <a:srgbClr val="FF0000"/>
            </a:solid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lvl="1" indent="0">
              <a:lnSpc>
                <a:spcPct val="100000"/>
              </a:lnSpc>
              <a:spcBef>
                <a:spcPts val="1000"/>
              </a:spcBef>
              <a:buFont typeface="Wingdings 3" pitchFamily="18" charset="2"/>
              <a:buNone/>
            </a:pPr>
            <a:r>
              <a:rPr lang="en-US" sz="2000" b="1" dirty="0" smtClean="0"/>
              <a:t>Officially Group Meeting: 11 times</a:t>
            </a:r>
          </a:p>
          <a:p>
            <a:pPr marL="91440" lvl="1" indent="0">
              <a:lnSpc>
                <a:spcPct val="100000"/>
              </a:lnSpc>
              <a:spcBef>
                <a:spcPts val="1000"/>
              </a:spcBef>
              <a:buFont typeface="Wingdings 3" pitchFamily="18" charset="2"/>
              <a:buNone/>
            </a:pPr>
            <a:r>
              <a:rPr lang="en-US" sz="2000" b="1" dirty="0" smtClean="0"/>
              <a:t>Total time: 43 hours</a:t>
            </a:r>
            <a:endParaRPr lang="en-US" sz="3200" b="1" dirty="0"/>
          </a:p>
        </p:txBody>
      </p:sp>
      <p:sp>
        <p:nvSpPr>
          <p:cNvPr id="3" name="Rectangle 2"/>
          <p:cNvSpPr/>
          <p:nvPr/>
        </p:nvSpPr>
        <p:spPr>
          <a:xfrm>
            <a:off x="7690318" y="6132150"/>
            <a:ext cx="2836610" cy="338554"/>
          </a:xfrm>
          <a:prstGeom prst="rect">
            <a:avLst/>
          </a:prstGeom>
        </p:spPr>
        <p:txBody>
          <a:bodyPr wrap="none">
            <a:spAutoFit/>
          </a:bodyPr>
          <a:lstStyle/>
          <a:p>
            <a:pPr marL="91440" lvl="1" indent="0">
              <a:lnSpc>
                <a:spcPct val="100000"/>
              </a:lnSpc>
              <a:spcBef>
                <a:spcPts val="1000"/>
              </a:spcBef>
              <a:buNone/>
            </a:pPr>
            <a:r>
              <a:rPr lang="en-US" sz="1600" dirty="0" smtClean="0"/>
              <a:t>Tuesday 12 May </a:t>
            </a:r>
            <a:r>
              <a:rPr lang="en-US" sz="1600" dirty="0"/>
              <a:t>2015 </a:t>
            </a:r>
            <a:r>
              <a:rPr lang="en-US" sz="1600" dirty="0" smtClean="0"/>
              <a:t>(</a:t>
            </a:r>
            <a:r>
              <a:rPr lang="en-US" sz="1600" dirty="0" smtClean="0"/>
              <a:t>20</a:t>
            </a:r>
            <a:r>
              <a:rPr lang="en-US" sz="1600" dirty="0" smtClean="0"/>
              <a:t>:30</a:t>
            </a:r>
            <a:r>
              <a:rPr lang="en-US" sz="1600" dirty="0"/>
              <a:t>)</a:t>
            </a:r>
          </a:p>
        </p:txBody>
      </p:sp>
    </p:spTree>
    <p:extLst>
      <p:ext uri="{BB962C8B-B14F-4D97-AF65-F5344CB8AC3E}">
        <p14:creationId xmlns:p14="http://schemas.microsoft.com/office/powerpoint/2010/main" val="13271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706</TotalTime>
  <Words>2632</Words>
  <Application>Microsoft Office PowerPoint</Application>
  <PresentationFormat>Widescreen</PresentationFormat>
  <Paragraphs>435</Paragraphs>
  <Slides>48</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华文仿宋</vt:lpstr>
      <vt:lpstr>Arial</vt:lpstr>
      <vt:lpstr>Arial Black</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Progress (2)</vt:lpstr>
      <vt:lpstr>OUTLINE</vt:lpstr>
      <vt:lpstr>OUTLINE</vt:lpstr>
      <vt:lpstr>OUTLINE</vt:lpstr>
      <vt:lpstr>OUTLINE</vt:lpstr>
      <vt:lpstr>VARIABLE</vt:lpstr>
      <vt:lpstr>VARIABLE</vt:lpstr>
      <vt:lpstr>VARIABLE</vt:lpstr>
      <vt:lpstr>ARTICLE AND JOURNAL</vt:lpstr>
      <vt:lpstr>GrOUP ACTIVITY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JEAN Seetala</cp:lastModifiedBy>
  <cp:revision>53</cp:revision>
  <dcterms:created xsi:type="dcterms:W3CDTF">2015-03-18T03:03:41Z</dcterms:created>
  <dcterms:modified xsi:type="dcterms:W3CDTF">2015-05-12T10:46:14Z</dcterms:modified>
</cp:coreProperties>
</file>